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3" r:id="rId16"/>
    <p:sldId id="270" r:id="rId17"/>
    <p:sldId id="271" r:id="rId18"/>
    <p:sldId id="272" r:id="rId19"/>
    <p:sldId id="273" r:id="rId20"/>
    <p:sldId id="274" r:id="rId21"/>
    <p:sldId id="284" r:id="rId22"/>
    <p:sldId id="275" r:id="rId23"/>
    <p:sldId id="285" r:id="rId24"/>
    <p:sldId id="276" r:id="rId25"/>
    <p:sldId id="286" r:id="rId26"/>
    <p:sldId id="279" r:id="rId27"/>
    <p:sldId id="280" r:id="rId28"/>
    <p:sldId id="281" r:id="rId29"/>
    <p:sldId id="282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23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ЛЕКЦИЯ 1. ВВЕДЕНИЕ В КУРС. ПРЕДМЕТ И ЗАДАЧИ </a:t>
            </a:r>
            <a:r>
              <a:rPr lang="ru-RU" sz="3600" dirty="0">
                <a:solidFill>
                  <a:srgbClr val="FF0000"/>
                </a:solidFill>
                <a:ea typeface="Times New Roman"/>
                <a:cs typeface="Times New Roman"/>
              </a:rPr>
              <a:t/>
            </a:r>
            <a:br>
              <a:rPr lang="ru-RU" sz="3600" dirty="0">
                <a:solidFill>
                  <a:srgbClr val="FF0000"/>
                </a:solidFill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ДИСЦИПЛИНЫ</a:t>
            </a:r>
            <a:r>
              <a:rPr lang="ru-RU" sz="3600" dirty="0">
                <a:solidFill>
                  <a:srgbClr val="FF0000"/>
                </a:solidFill>
                <a:ea typeface="Times New Roman"/>
                <a:cs typeface="Times New Roman"/>
              </a:rPr>
              <a:t/>
            </a:r>
            <a:br>
              <a:rPr lang="ru-RU" sz="3600" dirty="0">
                <a:solidFill>
                  <a:srgbClr val="FF0000"/>
                </a:solidFill>
                <a:ea typeface="Times New Roman"/>
                <a:cs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indent="450215">
              <a:lnSpc>
                <a:spcPct val="150000"/>
              </a:lnSpc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План:</a:t>
            </a:r>
            <a:endParaRPr lang="ru-RU" sz="2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Понятие о науках «История науки» и «Методология науки». 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Действительность в процессе развития. Отдаленное время с его событиями. 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Предмет, изучающий развитие какой-либо области природы, знания – в частности, развитие представлений в науке о пище. 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Методология – как совокупность приемов исследования, применяемых в научном познании мира.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Понятие о науке «трофология».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627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ru-RU" u="sng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2.Отдалённое </a:t>
            </a:r>
            <a:r>
              <a:rPr lang="ru-RU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время с его событиями,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происшествиями; прошлое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. Документы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истории. 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7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marL="457200" indent="450215">
              <a:lnSpc>
                <a:spcPct val="150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Причины </a:t>
            </a:r>
            <a:br>
              <a:rPr lang="ru-RU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возникновения науки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1. является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формирование субъектно-объектных отношений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между</a:t>
            </a: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человеком и природой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</a:t>
            </a: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между человеком и окружающей его средой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Это связано, в первую очередь, с переходом человечества от собирательства к производящему хозяйству.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5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2. 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формирования науки является усложнение познавательной деятельности человека. «Познавательная», поисковая активность характерна и для животных, но в силу усложнения предметно-практической деятельности человека, освоения человеком различных видов преобразующей деятельности, происходят глубокие изменения в структуре психики человека, строении его мозга, наблюдаются изменения в морфологии его тела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54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Предпосылки развития науки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Формирование речи;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Развитие счёта;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Возникновение искусства;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Формирование письменности;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Формирование мировоззрения (миф);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Возникновение философии.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Периодизация науки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848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ериоды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развития науки: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Преднаука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­ зарождение науки в цивилизациях Древнего Востока: астрологии, 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доевклидова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геометрия, грамоты, нумерологии.</a:t>
            </a:r>
            <a:endParaRPr lang="ru-RU" sz="2400" dirty="0">
              <a:solidFill>
                <a:schemeClr val="tx2"/>
              </a:solidFill>
              <a:ea typeface="Times New Roman"/>
              <a:cs typeface="Times New Roman"/>
            </a:endParaRP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Античная наука ­ формирование первых научных теорий (атомизм) и составление первых научных трактатов в эпоху Античности: астрономия Птолемея, ботаника Теофраста, геометрия Евклида, физика Аристотеля, а также появление первых 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протонаучных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сообществ в лице Академии.</a:t>
            </a:r>
            <a:endParaRPr lang="ru-RU" sz="2400" dirty="0">
              <a:solidFill>
                <a:schemeClr val="tx2"/>
              </a:solidFill>
              <a:ea typeface="Times New Roman"/>
              <a:cs typeface="Times New Roman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3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450215" algn="just">
              <a:lnSpc>
                <a:spcPct val="150000"/>
              </a:lnSpc>
            </a:pPr>
            <a:r>
              <a:rPr lang="ru-RU" sz="18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Средневековая магическая наука ­ формирование экспериментальной науки на примере алхимии </a:t>
            </a:r>
            <a:r>
              <a:rPr lang="ru-RU" sz="1800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Джабира</a:t>
            </a:r>
            <a:r>
              <a:rPr lang="ru-RU" sz="18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dirty="0">
              <a:solidFill>
                <a:schemeClr val="tx2"/>
              </a:solidFill>
              <a:ea typeface="Times New Roman"/>
              <a:cs typeface="Times New Roman"/>
            </a:endParaRPr>
          </a:p>
          <a:p>
            <a:pPr marL="457200" lvl="0" indent="450215" algn="just">
              <a:lnSpc>
                <a:spcPct val="150000"/>
              </a:lnSpc>
            </a:pPr>
            <a:r>
              <a:rPr lang="ru-RU" sz="18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Научная революция и классическая наука ­ формирование науки в современном смысле в трудах Галилея, Ньютона, Линнея.</a:t>
            </a:r>
            <a:endParaRPr lang="ru-RU" sz="1800" dirty="0">
              <a:solidFill>
                <a:schemeClr val="tx2"/>
              </a:solidFill>
              <a:ea typeface="Times New Roman"/>
              <a:cs typeface="Times New Roman"/>
            </a:endParaRPr>
          </a:p>
          <a:p>
            <a:pPr marL="457200" lvl="0" indent="450215" algn="just">
              <a:lnSpc>
                <a:spcPct val="150000"/>
              </a:lnSpc>
            </a:pPr>
            <a:r>
              <a:rPr lang="ru-RU" sz="18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Неклассическая (</a:t>
            </a:r>
            <a:r>
              <a:rPr lang="ru-RU" sz="1800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постклассическая</a:t>
            </a:r>
            <a:r>
              <a:rPr lang="ru-RU" sz="18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) наука ­</a:t>
            </a:r>
            <a:r>
              <a:rPr lang="ru-RU" sz="1800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наука</a:t>
            </a:r>
            <a:r>
              <a:rPr lang="ru-RU" sz="18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эпохи кризиса классической рациональности: теория эволюции Дарвина, теория относительности Эйнштейна, принцип неопределенности Гейзенберга, гипотеза Большого Взрыва, теория катастроф Рене Тома, фрактальная геометрия Мандельброта.</a:t>
            </a:r>
            <a:endParaRPr lang="ru-RU" sz="1800" dirty="0">
              <a:solidFill>
                <a:schemeClr val="tx2"/>
              </a:solidFill>
              <a:ea typeface="Times New Roman"/>
              <a:cs typeface="Times New Roman"/>
            </a:endParaRPr>
          </a:p>
          <a:p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41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Деление науки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 периоды: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algn="just">
              <a:lnSpc>
                <a:spcPct val="150000"/>
              </a:lnSpc>
              <a:buFont typeface="Symbol"/>
              <a:buChar char=""/>
              <a:tabLst>
                <a:tab pos="630555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доклассический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(ранняя античность, поиск абсолютной истины, наблюдение и размышление, метод аналогий)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  <a:tabLst>
                <a:tab pos="630555" algn="l"/>
              </a:tabLst>
            </a:pPr>
            <a:r>
              <a:rPr lang="ru-RU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классический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(XVI-XVII вв., появляется планирование экспериментов, введён принцип детерминизма, повышается значимость науки)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  <a:tabLst>
                <a:tab pos="630555" algn="l"/>
              </a:tabLst>
            </a:pPr>
            <a:r>
              <a:rPr lang="ru-RU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неклассический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(конец XIX в, появление мощных научных теорий, например, теории относительности, поиск относительной истины, становится ясно, что принцип детерминизма не всегда применим, а экспериментатор оказывает влияние на поиск эксперимента)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4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История науки</a:t>
            </a:r>
            <a:r>
              <a:rPr lang="ru-RU" sz="2200" dirty="0">
                <a:ea typeface="Times New Roman"/>
                <a:cs typeface="Times New Roman"/>
              </a:rPr>
              <a:t/>
            </a:r>
            <a:br>
              <a:rPr lang="ru-RU" sz="2200" dirty="0">
                <a:ea typeface="Times New Roman"/>
                <a:cs typeface="Times New Roman"/>
              </a:rPr>
            </a:br>
            <a:r>
              <a:rPr lang="ru-RU" sz="2200" dirty="0">
                <a:latin typeface="Times New Roman"/>
                <a:ea typeface="Times New Roman"/>
                <a:cs typeface="Times New Roman"/>
              </a:rPr>
              <a:t>Античность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Накопление знаний происходит с появлением цивилизаций и письменности; известны достижения древних цивилизаций (египетской, месопотамской и т. д.) в области астрономии, математики, медицины и др. Однако в условиях господства мифологического, </a:t>
            </a:r>
            <a:r>
              <a:rPr lang="ru-RU" dirty="0" err="1">
                <a:latin typeface="Times New Roman"/>
                <a:ea typeface="Times New Roman"/>
              </a:rPr>
              <a:t>дорационального</a:t>
            </a:r>
            <a:r>
              <a:rPr lang="ru-RU" dirty="0">
                <a:latin typeface="Times New Roman"/>
                <a:ea typeface="Times New Roman"/>
              </a:rPr>
              <a:t> сознания эти успехи не выходили за чисто эмпирические и практические рамки. Так, например, Египет славился своими геометрами; но если взять египетский учебник геометрии, то там можно увидеть лишь набор практических рекомендаций для землемера, изложенных догматически («если хочешь получить то-то, делай так-то и так-то»); понятие же теоремы, аксиомы и особенно доказательства было этой системе абсолютно чуждо. Можно считать, что истинный фундамент классической науки был заложен в Древней Греции, начиная примерно с VI в. до н. э., когда на смену мифологическому мышлению впервые пришло мышление рационалистическое.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428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Средневековье: исламский Восток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В VII веке в Аравии образовалась арабское теократическое государство, которое путем завоеваний до середины VIII века выросло в большую феодальную империю — Арабский халифат, так что в его состав (кроме стран Арабского Востока), входили Иран, Афганистан, часть Средней Азии, Закавказье и Северо-Запад Индии, страны Северной Африки и значительная часть Пиренейского полуострова (Андалусия).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438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" y="1839395"/>
            <a:ext cx="2692460" cy="35899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60" y="270021"/>
            <a:ext cx="2358883" cy="3145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20" y="2996952"/>
            <a:ext cx="3491880" cy="2618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282" y="3933056"/>
            <a:ext cx="2102017" cy="280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8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Понятие о науках «История науки»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«Методология науки»</a:t>
            </a:r>
            <a:r>
              <a:rPr lang="ru-RU" sz="2400" dirty="0">
                <a:ea typeface="Times New Roman"/>
                <a:cs typeface="Times New Roman"/>
              </a:rPr>
              <a:t/>
            </a:r>
            <a:br>
              <a:rPr lang="ru-RU" sz="2400" dirty="0">
                <a:ea typeface="Times New Roman"/>
                <a:cs typeface="Times New Roman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Методология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это система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принципов и подходов исследовательской деятельности, на которые опирается исследователь (учёный) в ходе получения и разработки знаний в рамках конкретной дисциплины ­ физики, химии, биологии и других научных дисциплин.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66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7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Средневековье:</a:t>
            </a:r>
            <a:br>
              <a:rPr lang="ru-RU" sz="27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7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Византия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В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Византийской империи возрождение древних наук и искусств началось в середине IX века под началом епископа Льва Математика.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032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Магнаврский</a:t>
            </a:r>
            <a:r>
              <a:rPr lang="ru-RU" dirty="0" smtClean="0">
                <a:solidFill>
                  <a:srgbClr val="FF0000"/>
                </a:solidFill>
              </a:rPr>
              <a:t> дворец (</a:t>
            </a:r>
            <a:r>
              <a:rPr lang="ru-RU" dirty="0" err="1" smtClean="0">
                <a:solidFill>
                  <a:srgbClr val="FF0000"/>
                </a:solidFill>
              </a:rPr>
              <a:t>Константинопаль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mgl.ru/sites/default/files/pictures/books/Aelia_Eudocia_Augusta/konstantinopolskii_kapitolii_zdanie_v_kotorom_v_425_g._byl_otkryt_pervyi_vizantiiskii_universite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2621"/>
            <a:ext cx="8229600" cy="348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799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Средневековье: латинский Запад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после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разделения церквей в 1054 году, в западной (католической) части обострился кризис богословия.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Единственными центрами образованности в этот период являлись монастырские школы. Впрочем, они были предназначены прежде всего для самих монахов, да и программа обучения была ограничена общей грамотой и изучением Библии. Однако были и исключения: светские науки изучались в некоторых монастырях Ирландии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9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vatars.mds.yandex.net/get-zen_doc/1360848/pub_5c5edcc170586600ad39bbcb_5c5edcd05bd0cb00ac3dfe63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6543358" cy="36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154554"/>
            <a:ext cx="6419056" cy="368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15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marL="457200" indent="450215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Каролингский период</a:t>
            </a:r>
            <a:b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(IX-XI вв.)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Перелом в европейском просвещении наступил в конце VIII века — времени правления императора Карла Великого. В изданном им указе предписывалось организовывать при соборах и монастырях школы, где наряду с духовными изучались бы и светские дисциплины. Инициатором реформы был британский монах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Алкуин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которому Карл поручил создать при его дворце в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Аахене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школа («академия») для членов императорской семьи, где в том числе изучались и семь свободных искусств: грамматика, логика, риторика, астрономия, арифметика, геометрия, музыка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1042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454545"/>
                </a:solidFill>
                <a:latin typeface="OpenSansRegular"/>
              </a:rPr>
              <a:t>Карл I Великий, император Запада (статуя во Франкфурте)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824" y="2132856"/>
            <a:ext cx="2502197" cy="448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9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Ренессанс</a:t>
            </a:r>
            <a:r>
              <a:rPr lang="ru-RU" sz="3600" dirty="0">
                <a:solidFill>
                  <a:srgbClr val="FF0000"/>
                </a:solidFill>
                <a:ea typeface="Times New Roman"/>
                <a:cs typeface="Times New Roman"/>
              </a:rPr>
              <a:t/>
            </a:r>
            <a:br>
              <a:rPr lang="ru-RU" sz="3600" dirty="0">
                <a:solidFill>
                  <a:srgbClr val="FF0000"/>
                </a:solidFill>
                <a:ea typeface="Times New Roman"/>
                <a:cs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Возрожде́ние</a:t>
            </a:r>
            <a:r>
              <a:rPr lang="ru-RU" sz="2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 </a:t>
            </a:r>
            <a:r>
              <a:rPr lang="ru-RU" sz="29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Ренесса́нс</a:t>
            </a:r>
            <a:r>
              <a:rPr lang="ru-RU" sz="2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(фр. </a:t>
            </a:r>
            <a:r>
              <a:rPr lang="ru-RU" sz="29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Renaissance</a:t>
            </a:r>
            <a:r>
              <a:rPr lang="ru-RU" sz="2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итал. </a:t>
            </a:r>
            <a:r>
              <a:rPr lang="ru-RU" sz="29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Rinascimento</a:t>
            </a:r>
            <a:r>
              <a:rPr lang="ru-RU" sz="2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лат. </a:t>
            </a:r>
            <a:r>
              <a:rPr lang="ru-RU" sz="29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renasci</a:t>
            </a:r>
            <a:r>
              <a:rPr lang="ru-RU" sz="2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«рождаться опять, возрождаться») — имеющая мировое значение эпоха в истории культуры Европы, пришедшая на смену Средним векам и предшествующая Просвещению и Новому времени</a:t>
            </a:r>
            <a:r>
              <a:rPr lang="ru-RU" sz="29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Этому </a:t>
            </a:r>
            <a:r>
              <a:rPr lang="ru-RU" sz="29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способствовало изобретение книгопечатания (середина 15-го века), резко расширившего базу для будущей науки. Прежде всего происходит становление гуманитарных наук, или </a:t>
            </a:r>
            <a:r>
              <a:rPr lang="ru-RU" sz="29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studiahumana</a:t>
            </a:r>
            <a:r>
              <a:rPr lang="ru-RU" sz="29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(как называли их в противоположность богословию — </a:t>
            </a:r>
            <a:r>
              <a:rPr lang="ru-RU" sz="29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studiadivina</a:t>
            </a:r>
            <a:r>
              <a:rPr lang="ru-RU" sz="29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); в середине XV в. Лоренцо </a:t>
            </a:r>
            <a:r>
              <a:rPr lang="ru-RU" sz="29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Валла</a:t>
            </a:r>
            <a:r>
              <a:rPr lang="ru-RU" sz="29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издаёт трактат «О подложности Константинова дара», заложив тем самым основы научной критики текстов, сто лет спустя Скалигер закладывает основы научной хронологии</a:t>
            </a:r>
            <a:r>
              <a:rPr lang="ru-RU" sz="29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29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Параллельно идёт стремительное накопление новых эмпирических знаний (особенно с открытием Америки и началом эпохи Великих географических открытий), подрывающее картину мира, завещанную классической традицией. Жестокий удар по ней наносит и теория Коперника. Возрождается интерес к биологии и химии</a:t>
            </a: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7504" y="14102"/>
            <a:ext cx="1389505" cy="1731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542" y="4830745"/>
            <a:ext cx="2999954" cy="199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18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Зарождение современной науки</a:t>
            </a:r>
            <a:r>
              <a:rPr lang="ru-RU" sz="3600" dirty="0">
                <a:solidFill>
                  <a:srgbClr val="FF0000"/>
                </a:solidFill>
                <a:ea typeface="Times New Roman"/>
                <a:cs typeface="Times New Roman"/>
              </a:rPr>
              <a:t/>
            </a:r>
            <a:br>
              <a:rPr lang="ru-RU" sz="3600" dirty="0">
                <a:solidFill>
                  <a:srgbClr val="FF0000"/>
                </a:solidFill>
                <a:ea typeface="Times New Roman"/>
                <a:cs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34" y="1600200"/>
            <a:ext cx="805013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86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45021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Эпоха Просвещения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 смену XVII веку, «веку Разума», пришел век XVIII, «эпоха Просвещения». На базе науки, созданной Ньютоном , Декартом, Паскалем и Лейбницем, развитие современной математики и естествознания продолжалось поколением Франклина, Ломоносова, Эйлера, де Бюффона и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д’Аламбера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 С изданием многочисленных энциклопедий, в том числе «Энциклопедии» Дидро, началась популяризация науки.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95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45021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XIX—XXI век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Лишь в XIX веке наука стала профессиональной, а понятие «ученый» стало означать не просто образованного человека, а профессию определенной части образованных людей. В эту эпоху сложились основные институты современной науки, а возрастание роли науки в обществе привело к ее включению во многие аспекты функционирования национальных государств. Мощный толчок этим процессам дала промышленная революция, в которой научное знание переплелось с технологическими достижениями. Развитие технологий стимулировало развитие науки, а последняя, в свою очередь, создавала фундамент для новых технологий. 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4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Основная задача методологии науки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заключается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обеспечении эвристической формы познания системой строго выверенных и прошедших апробацию принципов, методов, правил и норм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-учёный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должен овладеть «секретом» метода и обладать эвристической технологией научного мышления.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23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</a:pPr>
            <a: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изучающий развитие какой-либо области природы, знания – в частности, развитие представлений в науке о пище. </a:t>
            </a:r>
            <a: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u="sng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Нутрициология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наука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адекватном питании, соответствующем состоянию организма в данных условиях его жизнедеятельности.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основу современной науки о питании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положены:</a:t>
            </a: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сбалансированного и адекватного питания, посредством которых в наибольшей степени обеспечивается удовлетворение потребности организма в пищевых и биологически активных веществах.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73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Мыслители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древности Гиппократ,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Цельс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Гален и другие посвящали целые трактаты лечебным свойствам различных видов пищи и разумному ее потреблению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Выдающийся ученый Востока Абу Али Ибн Сина (Авиценна) считал пищу источником здоровья, силы, бодрости и воспевал ее в стихах.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Илья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Мечников полагал, что люди преждевременно стареют и умирают в связи с неправильным питанием и что человек, питающийся рационально, может жить 120-150 лет.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028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избыток макро- и </a:t>
            </a:r>
            <a:r>
              <a:rPr lang="ru-RU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микронутриентов </a:t>
            </a:r>
            <a:r>
              <a:rPr lang="ru-RU" b="1" u="sng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вызывакт</a:t>
            </a:r>
            <a:r>
              <a:rPr lang="ru-RU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организме человека:</a:t>
            </a: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возникновение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заболевания (анемии, эндемический зоб, ожирение и др.), </a:t>
            </a: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понижает сопротивляемость организма к неблагоприятным факторам внешней среды (острые респираторные заболевания, инфекционные болезни), </a:t>
            </a: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создает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условия, способствующие развитию той или иной патологии (рак, заболевания сердечно-сосудистой системы, желудочно-кишечного тракта).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922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отличить правильное питание от неправильного?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 этой науки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связана: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эволюцией питания,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 открытиями в области естественных наук и дальнейшим развитием естественнонаучных знаний в области химии, биологии, физиологии, микробиологии и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49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Нутрициология</a:t>
            </a:r>
            <a:r>
              <a:rPr lang="ru-RU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представляет собой науку, которая занимается изучением пищи, питания, продуктов питания, пищевых веществ и других компонентов в составе продуктов,  их действие и взаимодействие, их потребление, усвоение, расходование и выведение из организма, их роль в поддержании здоровья или в развитии болезней.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сфере данной науки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относится:</a:t>
            </a: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пищевое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поведение человека, 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продуктов питания, 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и хранение,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пищевое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законодательство и ряд других вопросов.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816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b="1" u="sng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нутрициология</a:t>
            </a:r>
            <a:endParaRPr lang="ru-RU" sz="2400" b="1" u="sng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большой раздел науки о питании 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информацию  пище, продуктах, нутриентах, их видах,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количестве пищевых веществ в продуктах и о метаболизме (витаминном, жировом, белковом и других). 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86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Пища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пищевые продукты </a:t>
            </a:r>
            <a:endParaRPr lang="ru-RU" sz="24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Пища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готовые к употреблению пищевые продукты, натуральные либо подвергнутые дополнительной обработке (кулинарной, промышленной), которые могут быть использованы в качестве источника энергии и строительного материала. Это могут продукты различного характера: растительные, животные, минеральные, синтетические (произведенные технологическим путем).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пищевым продуктам относят также продукты детского и диетического питания, минеральную воду, алкогольную продукцию, безалкогольные напитки, жевательную резинку, кроме того, "функциональные" пищевые продукты, пищевые добавки,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БАДы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продовольственное сырье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01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Пищевые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вещества или нутриенты </a:t>
            </a:r>
            <a:endParaRPr lang="ru-RU" sz="24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Пищевые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вещества или нутриенты представляют собой неорганические и органические вещества, которые входят в состав продуктов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используются организмом с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целью:</a:t>
            </a: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построения и обновления тканей и клеток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целью регуляции физиологических и биохимических и функций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целью получения энергии,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поддержания температуры тела.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7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нутриентов:</a:t>
            </a:r>
            <a:endParaRPr lang="ru-RU" sz="24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Макронутриенты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это пищевые вещества, которые необходимы организму в больших количествах и измеряются десятками граммов каждый день. К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макронутриентам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относят углеводы, жиры, белки - основные пищевые вещества, дающие при окислении организму энергию для осуществления всех его функций и "строительный материал".  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данному виду пищевых веществ причисляют воду, которую употребляют ежедневно в количестве 1,5-2 литра.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 продуктов представлена пищевыми волокнами, которые активно способствуют процессу пищеварения.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475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Микронутриенты – это пищевые вещества, необходимые организму в небольших количествах и измеряются долями граммов - микрограммами и миллиграммами.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микронутриентам относят витамины, биоэлементы, ряд минеральных веществ и т.д.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7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Ученые-методологии науки: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Платон,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Аристотель,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Бэкон, </a:t>
            </a:r>
            <a:endParaRPr lang="ru-RU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Декарт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endParaRPr lang="ru-RU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Кант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Гегель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и другие классики философии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работах этих авторов методология науки представала в обобщенном и слабо различенном виде, совпадая с исследованием общей идеи научности и ее базовых принципов.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60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Нутриент</a:t>
            </a:r>
            <a:endParaRPr lang="ru-RU" sz="24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Эссенциальные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нутриенты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незаменимые - это жизненно необходимые пищевые вещества для организма. Их дефицит или отсутствие в рационе питания провоцируют заболевания, длительный недостаток становится причиной гибели организма.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Эссенциальные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пищевые вещества – это ряд аминокислот, биоэлементы (минералы), витамины.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Заменимые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нутриенты могут синтезироваться внутри организма при помощи бактериальной микрофлоры кишечника.  К ним можно отнести некоторые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витаминоподобные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вещества, витамины, ряд аминокислот.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02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endParaRPr lang="ru-RU" sz="24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Питание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представляет собой процесс, в ходе которого в организм поступают, перевариваются, всасываются и усваиваются пищевые вещества, которые нужны для получения энергии, построения и обновления тканей,  осуществления репродуктивной способности, обеспечения функций организма.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endParaRPr lang="ru-RU" sz="24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 питания являет собой характеристику питания, в понятие которой входит время приема пищи, кратность и распределение ее по химическому составу и калорийности, кроме того, поведение человека в процессе питания.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912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Частная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нутрициология</a:t>
            </a:r>
            <a:endParaRPr lang="ru-RU" sz="24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Ко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второму большому разделу науки о питании относится практическая сторона - проблемы питания, развитие различного рода заболеваний из-за неполноценного и несбалансированного питания, а также лечебное и профилактическое влияние здоровой пищи и здорового образа жизни на организм человека.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прикладные вопросы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нутрициологии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когда исследуется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нутриентная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обеспеченность различных групп населения, в целом общества, использование продуктов питания в целях профилактики и лечения.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903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Недостаток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пищевых веществ </a:t>
            </a:r>
            <a:endParaRPr lang="ru-RU" sz="24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Резервы питательных веществ в организме являются ограниченными, поэтому их истощение становится причиной развития различного рода нарушений и заболеваний.  Такие нарушения называют «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 авитаминозы», «недостаток биоэлементов», «белковое голодание» и пр. Среди заболеваний, вызванных недостатком или отсутствием пищевых веществ, можно назвать цингу (дефицит витамина C), «куриную слепоту» (недостаток витамина A), остеопороз (нехватка кальция) и т.п.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0928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Избыток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пищевых веществ </a:t>
            </a:r>
            <a:endParaRPr lang="ru-RU" sz="24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Наука о питании также занимается проблемой, связанной с избытком в организме нутриентов. К примеру, избыток белков в пище становится причиной патологического состояния, известного как "белковый перекорм". Потребление излишних количеств высококалорийных продуктов при низких энергетических затратах приводит к накоплению жировой ткани – ожирению, которое повышает вероятность развития атеросклероза, сахарного диабета, гипертонической болезни, онкологических заболеваний.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398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Перспективы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нутрициологии</a:t>
            </a:r>
            <a:endParaRPr lang="ru-RU" sz="24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 из направлений развития науки о питании - процесс индивидуализации питания. В настоящее время эволюционируют новые методы исследований, которые оценивают обеспеченность организма макро-  и микронутриентами. На основе результатов возможна разработка конкретных рекомендаций для человека.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8685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Методология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как совокупность приемов исследования, применяемых в научном познании мира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Методология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это: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совокупность приемов исследования, применяемые в определенной науке;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учение о методах познания и преобразования действительности.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Методология науки (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rp.methodos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способ, метод и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logos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наука, знание) - это система методологических и методических принципов и приемов, операций и форм построения научного знания.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540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Методология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выполняет следующие функции:</a:t>
            </a:r>
            <a:endParaRPr lang="ru-RU" sz="24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определяет способы получения научных знаний, которые отражают динамику процессов и явлений;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предусматривает особый путь, с помощью которого может быть достигнута научно-исследовательская цель;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обеспечивает всестороннюю получения информации относительно процесса или явления, что изучается;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помогает введению новой информации;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обеспечивает уточнения, обогащения, систематизацию терминов и понятий в науке;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создает систему научной информации, которая базируется на объективных явлениях, и логико-аналитический инструмент научного познания.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203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Различают три вида методологии: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Философскую или фундаментальную - систему диалектических методов, которые являются самым общим и действуют на всем поле научного познания, конкретную и через общенаучную, и через частичную методологию.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Общенаучную, которая используется в подавляющем большинстве наук и базируется на общенаучных принципах исследования: историческом, логическом, системном, моделирования и т.д. Современные исследователи в научных разработках предпочитают системно-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деятельностном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подходе, т.е. исследованию комплексного взаимодействия существенных компонентов: потребность - ► субъект - ► объект - ► процессы - ► условия - ► результат. Это обеспечивает целостность, комплексность, структурность, взаимосвязь с внешней средой, целеустремленность и самоорганизацию исследования, создает условия комплексного изучения любой сферы человеческой деятельности.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Частично-научную - совокупность специфических методов каждой конкретной науки, которые являются базой для решения исследовательской проблемы.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6617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Понятие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науке «трофология».</a:t>
            </a:r>
            <a: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важнейших научных событий второй половины 20-го века является обоснованное выделение А. М.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Уголевым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отдельное направление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мультидисциплинарной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науки – трофологии, представляющей собой совокупность междисциплинарных знаний о пище, питании и трофических связях, а также закономерностях ассимиляции пищи на всех уровнях организации живых систем.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6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Аристотель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и Бэкон классифицируют научное знание и предлагают два основных метода получения достоверной информации о природе и человеке: логико-дедуктивный и экспериментально-индуктивный. </a:t>
            </a:r>
            <a:endParaRPr lang="ru-RU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И.Кант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разрабатывает общие границы познавательных способностей, </a:t>
            </a:r>
            <a:endParaRPr lang="ru-RU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Шеллинг и Гегель пытаются создать универсальную систему научного знания.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099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трофологии происходило параллельно с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развитием:</a:t>
            </a: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теории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адекватного питания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теории функциональных блоков, которые позволили взглянуть на процесс питания человека с более широких позиций эволюции живой материи в биосфере.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9815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рофология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междисциплинарная наука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объединяет:</a:t>
            </a: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многие звенья единой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ассимиляторной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цепи, искусственно разорванной и разделенной между различными областями наших знаний (биология, зоология, ботаника, биохимия, физиология, гигиена питания, микробиология, диетология, гастроэнтерология, экология и др.).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962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Теоретическая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трофология,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базируется на имеющихся и постоянно развивающихся фундаментальных направлениях в области естественных технологий существования живых организмов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ним относятся: </a:t>
            </a:r>
            <a:endParaRPr lang="ru-RU" sz="24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изучение и раскрытие общих механизмов ассимиляции пищевых веществ;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9017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изучение механизмов передачи пищевых веществ по трофическим цепям;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9017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определение роли трофических процессов и циркуляции веществ в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биопроцессах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9017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раскрытие взаимоотношений и регуляции трофических связей в биоценозах;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9017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изучение распределения и перераспределения нутриентов в пределах организма и одной клетки;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9017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оценка значения и роли трофических процессов в эволюции видов, биоценозов и биосферы в целом.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6307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Постулаты на питание человека: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Фактор питания оказывает прямое воздействие на структурно-функциональные и метаболические процессы, происходящие в организме человека, а также на его гомеостаз и адаптационные резервы, являясь средством либо профилактики, либо фактором риска развития определенных заболеваний.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Питание не может быть интерпретировано как простое снабжение организма определенным набором химических элементов (нутриентов).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Питание – это сложный процесс, в котором пищеварительная система осуществляет активные взаимодействия с другими органами и системами организма, являясь источником огромного количества нервных и гормональных сигналов, оказывающих регуляторное воздействие на процессы ассимиляции пищевых веществ.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Обеспечение организма нутриентами достигается за счет активного пищеварения и синтеза новых веществ бактериальной флорой кишечника, образующих поток вторичных, в том числе незаменимых нутриентов.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099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0" algn="just">
              <a:lnSpc>
                <a:spcPct val="150000"/>
              </a:lnSpc>
              <a:buNone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Бактериальная флора желудочно-кишечного тракта является своеобразным трофическим гомеостазом (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трофостазом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обеспечивающим разрушение избыточных компонентов пищи и образования недостающих нутриентов. 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just">
              <a:lnSpc>
                <a:spcPct val="150000"/>
              </a:lnSpc>
              <a:buNone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Необходимым компонентом пищи наряду с нутриентами являются и пищевые волокна (балластные вещества), имеющие весьма важное значение для поддержания должного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микробиоценоза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оптимизации питания человека в целом. 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just">
              <a:lnSpc>
                <a:spcPct val="150000"/>
              </a:lnSpc>
              <a:buNone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Питание представляет собой синхронизированный процесс взаимодействия и ассимиляции нутриентов по всей трофической цепи организма. 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just">
              <a:lnSpc>
                <a:spcPct val="150000"/>
              </a:lnSpc>
              <a:buNone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Питание базируется на фундаментальных принципах универсальности строительных и функциональных блоков. 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980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lvl="0">
              <a:lnSpc>
                <a:spcPct val="150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Аспекты трофологии открывают большие перспективы ее развития: </a:t>
            </a:r>
            <a:r>
              <a:rPr lang="ru-RU" sz="24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селекция и выведение различных видов растений и животных с заданными биологическими свойствами;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формирование аграрных и промышленных технологий;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экологический мониторинг ситуации по трофической цепи;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разработка новых технологий производства и хранения пищевых продуктов и приготовления пищи;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изучение биологических эффектов различных нутриентов и развитие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диетофармакологии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изучение потребностей различных категорий населения в нутриентах и разработка рекомендаций по оптимизации их питания;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формирование и внедрение культуры питания;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совершенствование и оптимизация профилактического и лечебного питания.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8719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600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6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раеализация</a:t>
            </a:r>
            <a:r>
              <a:rPr lang="ru-RU" sz="2600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трофологии:</a:t>
            </a: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Профилактическому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рассматривать популяционную и индивидуальную направленность </a:t>
            </a:r>
            <a:r>
              <a:rPr lang="ru-RU" sz="26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трофологического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подхода к здоровью </a:t>
            </a: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человека). </a:t>
            </a:r>
          </a:p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Лечебному (может 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реализована путем выделения в отдельное прикладное направление клинической </a:t>
            </a: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трофологии). </a:t>
            </a:r>
            <a:endParaRPr lang="ru-RU" sz="26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4758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Клиническая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трофология – междисциплинарная наука, изучающая особенности ассимиляции пищи у больного человека на всех этапах его трофической цепи с целью дифференцированной, а по мере необходимости и фармакологической коррекции, имеющихся структурно-функциональных и метаболических нарушений в интересах оптимизации гомеостаза и адаптационных возможностей организма.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205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этапами этой цепи являются: </a:t>
            </a:r>
            <a:endParaRPr lang="ru-RU" sz="24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Доставка питательных веществ к клеткам организма, что зависит не только от химического состава суточного рациона питания человека, но и от возможностей его пищеварительных функций, а также соответствующей циркуляторной обеспеченности, благодаря которой нутриенты достигают своей цели.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580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Усвоение питательных веществ клетками организма (клеточный уровень трофической цепи). 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78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работах Конта, Спенсера, Дюркгейма и других авторов разрабатываются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конкретные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варианты методов научно-познавательной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деятельности.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1313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неэффективной деятельности клеточного уровня трофической цепи, возникающей в условиях различной патологии: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сахарный диабет I типа, в основе которого лежит абсолютная инсулиновая недостаточность, приводящая к нарушению транспорта в клетку глюкозы, аминокислот и электролитов;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тиреотоксикоз, вызывающий разобщение процессов окислительного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фосфорилирования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приводит к нарушению образования АТФ столь необходимой для жизнедеятельности клетки;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онкологическая патология, сопровождающаяся избыточной продукцией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кахектинов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блокирующих клеточную мембрану и т.д.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9592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Уравновешенность постоянно происходящих в организме процессов ассимиляции и диссимиляции, представляющих собой высоко интегрированный процесс, обусловленный сложнейшей регуляцией на различных уровнях организма с участием множества ферментных систем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374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Своевременное удаление из организма продуктов жизнедеятельности и распада клеток.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Ресинтез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органических макромолекул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Этот этап трофической цепи целиком и полностью зависит от предшествующих. Указанные макромолекулы по сути своей являются определенными функциональными блоками, регулирующими внутри- и межклеточные взаимоотношения.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318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Воспроизводство и дифференцировка вновь образующихся клеток.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медицинскую практику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вводится такое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понятие, как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трофологический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статус (ТС).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9945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ТС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это обусловленная конституцией, полом и возрастом человека совокупность адекватных структурно-функциональных и метаболических взаимоотношений в организме, обеспечивающих его должный гомеостаз и адаптационные возможности, зависящие от предшествующего фактического питания и условий жизни, а для больного человека еще и болезни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578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оценки ТС используются различные методы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соматометрические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клинические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лабораторные,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функциональные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морфологические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97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медицинскую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практику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воводится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такое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понятие, как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трофологическая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неадекватность (ТН).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ТН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синдромокомплекс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основе которого лежит дисфункция различных звеньев трофической цепи человека, приводящая к нарушениям структурно-функциональных и метаболических процессов в организме, что сопровождается изменениями гомеостаза и истощением его адаптационных резервов (авт.).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Диагностика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 должна базироваться на углубленном анализе деятельности всей трофической цепи. 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72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Буль,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Фреге,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Пирс заложили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основы формализации норм и процедур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мыследеятельности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тем самым раскрыв пространство формализации и математизации логического знания и позволив использовать логико-методологические наработки естествознания в гуманитарных науках.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-Открытия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Фарадея, Максвелла, Эйнштейна, Планка и других ученых позволили не только внести ясность в природу некоторых фундаментальных явлений и процессов (электричество, свет и др.), но повлияли на область методических установок науки в целом. 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55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pPr marL="457200" indent="45021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r>
              <a:rPr lang="ru-RU" sz="3600" dirty="0" smtClean="0">
                <a:solidFill>
                  <a:srgbClr val="FF0000"/>
                </a:solidFill>
                <a:ea typeface="Times New Roman"/>
                <a:cs typeface="Times New Roman"/>
              </a:rPr>
              <a:t>2. </a:t>
            </a:r>
            <a:r>
              <a:rPr lang="ru-RU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Действительность 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 процессе развития. </a:t>
            </a:r>
            <a:r>
              <a:rPr lang="ru-RU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Отдаленное 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время с его событиями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                                  Значения понятия история:</a:t>
            </a:r>
          </a:p>
          <a:p>
            <a:pPr lvl="0" algn="just">
              <a:lnSpc>
                <a:spcPct val="150000"/>
              </a:lnSpc>
              <a:buFont typeface="Times New Roman"/>
              <a:buAutoNum type="arabicPeriod"/>
            </a:pPr>
            <a:r>
              <a:rPr lang="ru-RU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Действительность </a:t>
            </a:r>
            <a:r>
              <a:rPr lang="ru-RU" u="sng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в процессе </a:t>
            </a:r>
            <a:r>
              <a:rPr lang="ru-RU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развития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. Законы истории.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Диалектика истории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Ход истории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. Творить, делать историю (оказывать решающее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влияние на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ход событий в жизни какого-л. народа).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Войти в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историю (оставить след в истории, сохраниться в человеческой памяти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какз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наменательное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событие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). Повернуть вспять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остановить колесо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истории(пытаться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приостановить закономерный ход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исторического развития).</a:t>
            </a:r>
            <a:endParaRPr lang="ru-RU" sz="2400" dirty="0">
              <a:solidFill>
                <a:schemeClr val="tx2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9816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3596</Words>
  <Application>Microsoft Office PowerPoint</Application>
  <PresentationFormat>Экран (4:3)</PresentationFormat>
  <Paragraphs>209</Paragraphs>
  <Slides>66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2" baseType="lpstr">
      <vt:lpstr>Arial</vt:lpstr>
      <vt:lpstr>Calibri</vt:lpstr>
      <vt:lpstr>OpenSansRegular</vt:lpstr>
      <vt:lpstr>Symbol</vt:lpstr>
      <vt:lpstr>Times New Roman</vt:lpstr>
      <vt:lpstr>Тема Office</vt:lpstr>
      <vt:lpstr>ЛЕКЦИЯ 1. ВВЕДЕНИЕ В КУРС. ПРЕДМЕТ И ЗАДАЧИ  ДИСЦИПЛИНЫ </vt:lpstr>
      <vt:lpstr>Понятие о науках «История науки»  и «Методология науки» </vt:lpstr>
      <vt:lpstr>Презентация PowerPoint</vt:lpstr>
      <vt:lpstr>Ученые-методологии науки:</vt:lpstr>
      <vt:lpstr>Презентация PowerPoint</vt:lpstr>
      <vt:lpstr>Презентация PowerPoint</vt:lpstr>
      <vt:lpstr>Презентация PowerPoint</vt:lpstr>
      <vt:lpstr>Презентация PowerPoint</vt:lpstr>
      <vt:lpstr>  2. Действительность в процессе развития.  Отдаленное время с его событиями. </vt:lpstr>
      <vt:lpstr>Презентация PowerPoint</vt:lpstr>
      <vt:lpstr>  Причины  возникновения науки </vt:lpstr>
      <vt:lpstr>Презентация PowerPoint</vt:lpstr>
      <vt:lpstr>Предпосылки развития науки </vt:lpstr>
      <vt:lpstr>Периоды развития науки: </vt:lpstr>
      <vt:lpstr>Презентация PowerPoint</vt:lpstr>
      <vt:lpstr>Деление науки на периоды: </vt:lpstr>
      <vt:lpstr>История науки Античность </vt:lpstr>
      <vt:lpstr>Средневековье: исламский Восток </vt:lpstr>
      <vt:lpstr>Презентация PowerPoint</vt:lpstr>
      <vt:lpstr> Средневековье:  Византия </vt:lpstr>
      <vt:lpstr>Магнаврский дворец (Константинопаль)</vt:lpstr>
      <vt:lpstr>Средневековье: латинский Запад </vt:lpstr>
      <vt:lpstr>Презентация PowerPoint</vt:lpstr>
      <vt:lpstr> Каролингский период  (IX-XI вв.) </vt:lpstr>
      <vt:lpstr>Карл I Великий, император Запада (статуя во Франкфурте)</vt:lpstr>
      <vt:lpstr> Ренессанс </vt:lpstr>
      <vt:lpstr>Зарождение современной науки </vt:lpstr>
      <vt:lpstr>  Эпоха Просвещения </vt:lpstr>
      <vt:lpstr>XIX—XXI век </vt:lpstr>
      <vt:lpstr>  3.Предмет, изучающий развитие какой-либо области природы, знания – в частности, развитие представлений в науке о пище.  </vt:lpstr>
      <vt:lpstr>Презентация PowerPoint</vt:lpstr>
      <vt:lpstr>Презентация PowerPoint</vt:lpstr>
      <vt:lpstr>Как отличить правильное питание от неправильного?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4. Методология – как совокупность приемов исследования, применяемых в научном познании мира. </vt:lpstr>
      <vt:lpstr>Презентация PowerPoint</vt:lpstr>
      <vt:lpstr>Презентация PowerPoint</vt:lpstr>
      <vt:lpstr>5. Понятие о науке «трофология». </vt:lpstr>
      <vt:lpstr>Презентация PowerPoint</vt:lpstr>
      <vt:lpstr>Презентация PowerPoint</vt:lpstr>
      <vt:lpstr>Презентация PowerPoint</vt:lpstr>
      <vt:lpstr>Постулаты на питание человека:</vt:lpstr>
      <vt:lpstr>Презентация PowerPoint</vt:lpstr>
      <vt:lpstr>Аспекты трофологии открывают большие перспективы ее развития: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ВВЕДЕНИЕ В КУРС. ПРЕДМЕТ И ЗАДАЧИ  ДИСЦИПЛИНЫ </dc:title>
  <dc:creator>Admin</dc:creator>
  <cp:lastModifiedBy>Учетная запись Майкрософт</cp:lastModifiedBy>
  <cp:revision>20</cp:revision>
  <dcterms:created xsi:type="dcterms:W3CDTF">2020-09-02T09:51:08Z</dcterms:created>
  <dcterms:modified xsi:type="dcterms:W3CDTF">2020-09-08T14:46:32Z</dcterms:modified>
</cp:coreProperties>
</file>